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304" r:id="rId4"/>
    <p:sldId id="287" r:id="rId5"/>
    <p:sldId id="298" r:id="rId6"/>
    <p:sldId id="301" r:id="rId7"/>
    <p:sldId id="307" r:id="rId8"/>
    <p:sldId id="317" r:id="rId9"/>
    <p:sldId id="305" r:id="rId10"/>
    <p:sldId id="310" r:id="rId11"/>
    <p:sldId id="306" r:id="rId12"/>
    <p:sldId id="309" r:id="rId13"/>
    <p:sldId id="311" r:id="rId14"/>
    <p:sldId id="313" r:id="rId15"/>
    <p:sldId id="312" r:id="rId16"/>
    <p:sldId id="314" r:id="rId17"/>
    <p:sldId id="315" r:id="rId18"/>
    <p:sldId id="316" r:id="rId19"/>
    <p:sldId id="303" r:id="rId20"/>
    <p:sldId id="28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74716FD-ABD3-4FC8-B35C-59794B4BB6DF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576852F-FA30-41CC-B16E-CA58F7354B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71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F858BCFE-0992-471A-903E-0A70949327C4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F6F8C11-E4A1-497A-9E54-AA91672EED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9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eaLnBrk="1" hangingPunct="1"/>
            <a:fld id="{EDF7AC1C-A80D-43BA-BD86-1BAE583E3126}" type="slidenum">
              <a:rPr lang="de-AT" smtClean="0"/>
              <a:pPr eaLnBrk="1" hangingPunct="1"/>
              <a:t>20</a:t>
            </a:fld>
            <a:endParaRPr lang="de-A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01" y="116632"/>
            <a:ext cx="1590387" cy="14556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640"/>
            <a:ext cx="2909962" cy="117128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95883"/>
            <a:ext cx="4858512" cy="34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08012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26.03.2014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lukic@plovput.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364284"/>
          </a:xfrm>
        </p:spPr>
        <p:txBody>
          <a:bodyPr>
            <a:noAutofit/>
          </a:bodyPr>
          <a:lstStyle/>
          <a:p>
            <a:pPr algn="l"/>
            <a:r>
              <a:rPr lang="de-AT" sz="3200" b="1" dirty="0" smtClean="0"/>
              <a:t>CO-WANDA</a:t>
            </a:r>
            <a:r>
              <a:rPr lang="de-AT" sz="3200" dirty="0" smtClean="0"/>
              <a:t>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2000" dirty="0" smtClean="0"/>
              <a:t>Act 5.1 </a:t>
            </a:r>
            <a:br>
              <a:rPr lang="sr-Latn-RS" sz="2000" dirty="0" smtClean="0"/>
            </a:br>
            <a:r>
              <a:rPr lang="sr-Latn-RS" sz="2000" dirty="0" smtClean="0"/>
              <a:t>Radionica za zainteresovane strane</a:t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Latn-RS" sz="3600" dirty="0" smtClean="0"/>
              <a:t>Šta god radili od RIS-a pobeći nećete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sr-Latn-RS" sz="3200" dirty="0" smtClean="0"/>
              <a:t> </a:t>
            </a:r>
            <a:r>
              <a:rPr lang="de-AT" sz="3200" dirty="0"/>
              <a:t/>
            </a:r>
            <a:br>
              <a:rPr lang="de-AT" sz="3200" dirty="0"/>
            </a:br>
            <a:r>
              <a:rPr lang="de-AT" sz="2800" dirty="0" smtClean="0"/>
              <a:t>Zoran </a:t>
            </a:r>
            <a:r>
              <a:rPr lang="de-AT" sz="2800" dirty="0" smtClean="0"/>
              <a:t>Luki</a:t>
            </a:r>
            <a:r>
              <a:rPr lang="sr-Latn-RS" sz="2800" dirty="0"/>
              <a:t>ć</a:t>
            </a:r>
            <a:r>
              <a:rPr lang="de-AT" sz="2800" dirty="0" smtClean="0"/>
              <a:t>, </a:t>
            </a:r>
            <a:r>
              <a:rPr lang="sr-Latn-RS" sz="2800" dirty="0" smtClean="0"/>
              <a:t>Plovput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9672" y="5301208"/>
            <a:ext cx="6400800" cy="648072"/>
          </a:xfrm>
        </p:spPr>
        <p:txBody>
          <a:bodyPr/>
          <a:lstStyle/>
          <a:p>
            <a:r>
              <a:rPr lang="en-US" dirty="0" smtClean="0"/>
              <a:t>Beograd</a:t>
            </a:r>
            <a:r>
              <a:rPr lang="de-AT" dirty="0" smtClean="0"/>
              <a:t>, </a:t>
            </a:r>
            <a:r>
              <a:rPr lang="en-US" dirty="0" smtClean="0"/>
              <a:t>26</a:t>
            </a:r>
            <a:r>
              <a:rPr lang="de-AT" dirty="0" smtClean="0"/>
              <a:t>.</a:t>
            </a:r>
            <a:r>
              <a:rPr lang="en-US" dirty="0" smtClean="0"/>
              <a:t>03</a:t>
            </a:r>
            <a:r>
              <a:rPr lang="de-AT" dirty="0" smtClean="0"/>
              <a:t>.2014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4797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300192" y="3429000"/>
            <a:ext cx="1368152" cy="689223"/>
          </a:xfrm>
          <a:prstGeom prst="rect">
            <a:avLst/>
          </a:prstGeom>
          <a:solidFill>
            <a:srgbClr val="FF9900">
              <a:alpha val="64000"/>
            </a:srgbClr>
          </a:solidFill>
          <a:ln w="412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6148205" cy="2553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plovi i nosi otpad</a:t>
            </a:r>
          </a:p>
          <a:p>
            <a:pPr marL="0" indent="0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odlaže otpad</a:t>
            </a:r>
          </a:p>
          <a:p>
            <a:pPr marL="0" indent="0">
              <a:buNone/>
            </a:pPr>
            <a:endParaRPr lang="sr-Latn-R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Brod plovi bez otpada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Simbolička predstava stvarnosti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2200" y="2780928"/>
            <a:ext cx="288032" cy="288032"/>
            <a:chOff x="2526272" y="6494280"/>
            <a:chExt cx="135632" cy="135632"/>
          </a:xfrm>
        </p:grpSpPr>
        <p:sp>
          <p:nvSpPr>
            <p:cNvPr id="8" name="Oval 7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72200" y="4581128"/>
            <a:ext cx="288032" cy="288032"/>
            <a:chOff x="2526272" y="6494280"/>
            <a:chExt cx="135632" cy="135632"/>
          </a:xfrm>
        </p:grpSpPr>
        <p:sp>
          <p:nvSpPr>
            <p:cNvPr id="11" name="Oval 10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660232" y="4733528"/>
            <a:ext cx="720080" cy="0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60232" y="2924944"/>
            <a:ext cx="72008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380151" y="3645024"/>
            <a:ext cx="288032" cy="288032"/>
            <a:chOff x="2526272" y="6494280"/>
            <a:chExt cx="135632" cy="135632"/>
          </a:xfrm>
        </p:grpSpPr>
        <p:sp>
          <p:nvSpPr>
            <p:cNvPr id="26" name="Oval 25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05048" y="3212976"/>
            <a:ext cx="133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</a:rPr>
              <a:t>Zona postrojenja</a:t>
            </a:r>
          </a:p>
          <a:p>
            <a:r>
              <a:rPr lang="sr-Latn-RS" b="1" dirty="0">
                <a:solidFill>
                  <a:srgbClr val="C00000"/>
                </a:solidFill>
              </a:rPr>
              <a:t>z</a:t>
            </a:r>
            <a:r>
              <a:rPr lang="sr-Latn-RS" b="1" dirty="0" smtClean="0">
                <a:solidFill>
                  <a:srgbClr val="C00000"/>
                </a:solidFill>
              </a:rPr>
              <a:t>a prihvat otpada</a:t>
            </a:r>
            <a:endParaRPr lang="sr-Latn-R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44208" y="3212976"/>
            <a:ext cx="1368152" cy="2592288"/>
          </a:xfrm>
          <a:prstGeom prst="rect">
            <a:avLst/>
          </a:prstGeom>
          <a:solidFill>
            <a:srgbClr val="FF9900">
              <a:alpha val="64000"/>
            </a:srgbClr>
          </a:solidFill>
          <a:ln w="412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675467"/>
            <a:ext cx="6148205" cy="3777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plovi i nosi otpad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pristaje na mesto odlaganja otpada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odlaže otpad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accent3">
                    <a:lumMod val="50000"/>
                  </a:schemeClr>
                </a:solidFill>
              </a:rPr>
              <a:t>Brod 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odložio otpad</a:t>
            </a:r>
            <a:endParaRPr lang="sr-Latn-R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Operater postrojenja registruje odlaganje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Operater vrši naplatu usluge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Brod </a:t>
            </a:r>
            <a:r>
              <a:rPr lang="sr-Latn-RS" dirty="0">
                <a:solidFill>
                  <a:schemeClr val="accent3">
                    <a:lumMod val="50000"/>
                  </a:schemeClr>
                </a:solidFill>
              </a:rPr>
              <a:t>napušta mesto odlaganja otpada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Brod plovi bez otpada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Simbolička predstava stvarnosti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16216" y="5949280"/>
            <a:ext cx="288032" cy="288032"/>
            <a:chOff x="2526272" y="6494280"/>
            <a:chExt cx="135632" cy="135632"/>
          </a:xfrm>
        </p:grpSpPr>
        <p:sp>
          <p:nvSpPr>
            <p:cNvPr id="5" name="Oval 4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16216" y="2780928"/>
            <a:ext cx="288032" cy="288032"/>
            <a:chOff x="2526272" y="6494280"/>
            <a:chExt cx="135632" cy="135632"/>
          </a:xfrm>
        </p:grpSpPr>
        <p:sp>
          <p:nvSpPr>
            <p:cNvPr id="8" name="Oval 7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16216" y="3284984"/>
            <a:ext cx="288032" cy="288032"/>
            <a:chOff x="2526272" y="6494280"/>
            <a:chExt cx="135632" cy="135632"/>
          </a:xfrm>
        </p:grpSpPr>
        <p:sp>
          <p:nvSpPr>
            <p:cNvPr id="14" name="Oval 13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804248" y="6093296"/>
            <a:ext cx="720080" cy="0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04248" y="2924944"/>
            <a:ext cx="72008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24167" y="3717032"/>
            <a:ext cx="288032" cy="288032"/>
            <a:chOff x="2526272" y="6494280"/>
            <a:chExt cx="135632" cy="135632"/>
          </a:xfrm>
        </p:grpSpPr>
        <p:sp>
          <p:nvSpPr>
            <p:cNvPr id="26" name="Oval 25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16216" y="4221088"/>
            <a:ext cx="288032" cy="288032"/>
            <a:chOff x="2526272" y="6494280"/>
            <a:chExt cx="135632" cy="135632"/>
          </a:xfrm>
        </p:grpSpPr>
        <p:sp>
          <p:nvSpPr>
            <p:cNvPr id="30" name="Oval 29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16216" y="5013176"/>
            <a:ext cx="288032" cy="288032"/>
            <a:chOff x="2526272" y="6494280"/>
            <a:chExt cx="135632" cy="135632"/>
          </a:xfrm>
        </p:grpSpPr>
        <p:sp>
          <p:nvSpPr>
            <p:cNvPr id="33" name="Oval 32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6804248" y="5589240"/>
            <a:ext cx="720080" cy="0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04248" y="3429000"/>
            <a:ext cx="72008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516216" y="4581128"/>
            <a:ext cx="288032" cy="288032"/>
            <a:chOff x="2526272" y="6494280"/>
            <a:chExt cx="135632" cy="135632"/>
          </a:xfrm>
        </p:grpSpPr>
        <p:sp>
          <p:nvSpPr>
            <p:cNvPr id="38" name="Oval 37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7884368" y="3956863"/>
            <a:ext cx="133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</a:rPr>
              <a:t>Zona postrojenja</a:t>
            </a:r>
          </a:p>
          <a:p>
            <a:r>
              <a:rPr lang="sr-Latn-RS" b="1" dirty="0">
                <a:solidFill>
                  <a:srgbClr val="C00000"/>
                </a:solidFill>
              </a:rPr>
              <a:t>z</a:t>
            </a:r>
            <a:r>
              <a:rPr lang="sr-Latn-RS" b="1" dirty="0" smtClean="0">
                <a:solidFill>
                  <a:srgbClr val="C00000"/>
                </a:solidFill>
              </a:rPr>
              <a:t>a prihvat otpada</a:t>
            </a:r>
            <a:endParaRPr lang="sr-Latn-RS" b="1" dirty="0">
              <a:solidFill>
                <a:srgbClr val="C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516216" y="5445224"/>
            <a:ext cx="288032" cy="288032"/>
            <a:chOff x="2526272" y="6494280"/>
            <a:chExt cx="135632" cy="135632"/>
          </a:xfrm>
        </p:grpSpPr>
        <p:sp>
          <p:nvSpPr>
            <p:cNvPr id="42" name="Oval 41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88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08505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72200" y="3861048"/>
            <a:ext cx="135632" cy="135632"/>
            <a:chOff x="2526272" y="6494280"/>
            <a:chExt cx="135632" cy="135632"/>
          </a:xfrm>
        </p:grpSpPr>
        <p:sp>
          <p:nvSpPr>
            <p:cNvPr id="9" name="Oval 8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>
            <a:stCxn id="30" idx="1"/>
          </p:cNvCxnSpPr>
          <p:nvPr/>
        </p:nvCxnSpPr>
        <p:spPr>
          <a:xfrm>
            <a:off x="6045856" y="3761021"/>
            <a:ext cx="325184" cy="1580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892752" y="4509120"/>
            <a:ext cx="135632" cy="135632"/>
            <a:chOff x="2526272" y="6494280"/>
            <a:chExt cx="135632" cy="135632"/>
          </a:xfrm>
        </p:grpSpPr>
        <p:sp>
          <p:nvSpPr>
            <p:cNvPr id="25" name="Oval 24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7517504" y="4416943"/>
            <a:ext cx="360040" cy="1300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68344" y="4330828"/>
            <a:ext cx="618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ROVINARI</a:t>
            </a:r>
            <a:endParaRPr lang="en-US" sz="7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45856" y="3660993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A ROSA MIA</a:t>
            </a:r>
            <a:endParaRPr lang="en-US" sz="7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292352" y="3437384"/>
            <a:ext cx="135632" cy="135632"/>
            <a:chOff x="2526272" y="6494280"/>
            <a:chExt cx="135632" cy="135632"/>
          </a:xfrm>
        </p:grpSpPr>
        <p:sp>
          <p:nvSpPr>
            <p:cNvPr id="32" name="Oval 31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99992" y="3573016"/>
            <a:ext cx="135632" cy="135632"/>
            <a:chOff x="2526272" y="6494280"/>
            <a:chExt cx="135632" cy="135632"/>
          </a:xfrm>
        </p:grpSpPr>
        <p:sp>
          <p:nvSpPr>
            <p:cNvPr id="35" name="Oval 34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02012" y="3262860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PRESLAV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3516977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TANGER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56359" y="2276872"/>
            <a:ext cx="135632" cy="135632"/>
            <a:chOff x="2526272" y="6494280"/>
            <a:chExt cx="135632" cy="135632"/>
          </a:xfrm>
        </p:grpSpPr>
        <p:sp>
          <p:nvSpPr>
            <p:cNvPr id="40" name="Oval 39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51920" y="2076817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DUNAV 7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96319" y="2076817"/>
            <a:ext cx="360040" cy="22273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374356" y="3851289"/>
            <a:ext cx="135632" cy="135632"/>
            <a:chOff x="2526272" y="6494280"/>
            <a:chExt cx="135632" cy="135632"/>
          </a:xfrm>
        </p:grpSpPr>
        <p:sp>
          <p:nvSpPr>
            <p:cNvPr id="46" name="Oval 45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999553" y="3829317"/>
            <a:ext cx="360040" cy="580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90144" y="3660993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SPEED</a:t>
            </a:r>
            <a:endParaRPr lang="en-US" sz="7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14116" y="2379944"/>
            <a:ext cx="135632" cy="135632"/>
            <a:chOff x="2526272" y="6494280"/>
            <a:chExt cx="135632" cy="135632"/>
          </a:xfrm>
        </p:grpSpPr>
        <p:sp>
          <p:nvSpPr>
            <p:cNvPr id="52" name="Oval 51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68216" y="2220833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PHOENIX</a:t>
            </a:r>
            <a:endParaRPr lang="en-US" sz="7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316299" y="2468304"/>
            <a:ext cx="360040" cy="1686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214116" y="3573016"/>
            <a:ext cx="993652" cy="9578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366516" y="3725416"/>
            <a:ext cx="993652" cy="9578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393864" y="3983302"/>
            <a:ext cx="970224" cy="9578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374356" y="4077072"/>
            <a:ext cx="993652" cy="9578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962724" y="4631373"/>
            <a:ext cx="993652" cy="9578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923928" y="5101153"/>
            <a:ext cx="95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NOSI OTPAD ILI NEPOZNAT STATUS</a:t>
            </a:r>
            <a:endParaRPr lang="en-US" sz="9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85104" y="5085184"/>
            <a:ext cx="95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NOSI OTPAD ILI NEPOZNAT STATUS</a:t>
            </a:r>
            <a:endParaRPr lang="en-US" sz="9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97272" y="5589240"/>
            <a:ext cx="95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NOSI OTPAD ILI NEPOZNAT STATUS</a:t>
            </a:r>
            <a:endParaRPr lang="en-US" sz="9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210196" y="2564904"/>
            <a:ext cx="993652" cy="9578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44744" y="3522771"/>
            <a:ext cx="95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NOSI OTPAD ILI NEPOZNAT STATUS</a:t>
            </a:r>
            <a:endParaRPr lang="en-US" sz="9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130076" y="1916832"/>
            <a:ext cx="993652" cy="9578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64624" y="2874699"/>
            <a:ext cx="95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PLOVI BEZ OTPADA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692" y="4645976"/>
            <a:ext cx="95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ODLAŽE OTPAD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366516" y="3725416"/>
            <a:ext cx="993652" cy="9578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995936" y="1412776"/>
            <a:ext cx="857717" cy="80138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60032" y="1259468"/>
            <a:ext cx="95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PLOVI BEZ OTPADA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675467"/>
            <a:ext cx="6148205" cy="3777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plovi i nosi otpad</a:t>
            </a:r>
          </a:p>
          <a:p>
            <a:pPr marL="0" indent="0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pristaje na mesto odlaganja otpada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tx1"/>
                </a:solidFill>
              </a:rPr>
              <a:t>Brod odlaže otpad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accent3">
                    <a:lumMod val="50000"/>
                  </a:schemeClr>
                </a:solidFill>
              </a:rPr>
              <a:t>Brod 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odložio otpad</a:t>
            </a:r>
            <a:endParaRPr lang="sr-Latn-R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Operater postrojenja registruje odlaganje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Brod </a:t>
            </a:r>
            <a:r>
              <a:rPr lang="sr-Latn-RS" dirty="0">
                <a:solidFill>
                  <a:schemeClr val="accent3">
                    <a:lumMod val="50000"/>
                  </a:schemeClr>
                </a:solidFill>
              </a:rPr>
              <a:t>napušta mesto odlaganja otpada</a:t>
            </a:r>
          </a:p>
          <a:p>
            <a:pPr marL="0" indent="0">
              <a:buNone/>
            </a:pP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Brod plovi bez otpada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Tehnička predstava stvarnosti</a:t>
            </a:r>
            <a:endParaRPr lang="en-US" dirty="0"/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6012160" y="2747475"/>
            <a:ext cx="3312367" cy="3777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sr-Latn-RS" dirty="0" smtClean="0"/>
              <a:t>AIS</a:t>
            </a:r>
          </a:p>
          <a:p>
            <a:pPr marL="0" indent="0">
              <a:buFont typeface="Symbol" pitchFamily="18" charset="2"/>
              <a:buNone/>
            </a:pPr>
            <a:endParaRPr lang="sr-Latn-RS" dirty="0"/>
          </a:p>
          <a:p>
            <a:pPr marL="0" indent="0">
              <a:buFont typeface="Symbol" pitchFamily="18" charset="2"/>
              <a:buNone/>
            </a:pPr>
            <a:r>
              <a:rPr lang="sr-Latn-RS" dirty="0" smtClean="0"/>
              <a:t>AIS XML okidač</a:t>
            </a:r>
          </a:p>
          <a:p>
            <a:pPr marL="0" indent="0">
              <a:buFont typeface="Symbol" pitchFamily="18" charset="2"/>
              <a:buNone/>
            </a:pPr>
            <a:r>
              <a:rPr lang="sr-Latn-RS" dirty="0" smtClean="0"/>
              <a:t>AIS BAZA registracija</a:t>
            </a:r>
          </a:p>
          <a:p>
            <a:pPr marL="0" indent="0">
              <a:buFont typeface="Symbol" pitchFamily="18" charset="2"/>
              <a:buNone/>
            </a:pPr>
            <a:r>
              <a:rPr lang="sr-Latn-RS" dirty="0" smtClean="0"/>
              <a:t>AIS BAZA registracija</a:t>
            </a:r>
          </a:p>
          <a:p>
            <a:pPr marL="0" indent="0">
              <a:buFont typeface="Symbol" pitchFamily="18" charset="2"/>
              <a:buNone/>
            </a:pPr>
            <a:r>
              <a:rPr lang="sr-Latn-RS" dirty="0" smtClean="0"/>
              <a:t>AIS BAZA + XML okidač</a:t>
            </a:r>
          </a:p>
          <a:p>
            <a:pPr marL="0" indent="0">
              <a:buFont typeface="Symbol" pitchFamily="18" charset="2"/>
              <a:buNone/>
            </a:pPr>
            <a:r>
              <a:rPr lang="sr-Latn-RS" dirty="0" smtClean="0"/>
              <a:t>AIS XML okidač</a:t>
            </a:r>
          </a:p>
          <a:p>
            <a:pPr marL="0" indent="0">
              <a:buFont typeface="Symbol" pitchFamily="18" charset="2"/>
              <a:buNone/>
            </a:pPr>
            <a:r>
              <a:rPr lang="sr-Latn-RS" dirty="0" smtClean="0"/>
              <a:t>AIS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9191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180512" cy="590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48608" y="2595412"/>
            <a:ext cx="135632" cy="135632"/>
            <a:chOff x="2526272" y="6494280"/>
            <a:chExt cx="135632" cy="135632"/>
          </a:xfrm>
        </p:grpSpPr>
        <p:sp>
          <p:nvSpPr>
            <p:cNvPr id="6" name="Oval 5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58268" y="2420888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PRESLAV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256" y="2675005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TANGER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70372" y="2731044"/>
            <a:ext cx="993652" cy="9578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6948" y="3804004"/>
            <a:ext cx="95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ODLAŽE OTPAD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63888" y="2933328"/>
            <a:ext cx="135632" cy="135632"/>
            <a:chOff x="2526272" y="6494280"/>
            <a:chExt cx="135632" cy="135632"/>
          </a:xfrm>
        </p:grpSpPr>
        <p:sp>
          <p:nvSpPr>
            <p:cNvPr id="14" name="Oval 13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2570236" y="3119205"/>
            <a:ext cx="993652" cy="9578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9712" y="4149080"/>
            <a:ext cx="95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ODLAŽE OTPAD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040" y="2545562"/>
            <a:ext cx="3168352" cy="2886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Raspoloživ kredit:</a:t>
            </a:r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200 jedinica</a:t>
            </a:r>
          </a:p>
          <a:p>
            <a:pPr algn="ctr"/>
            <a:endParaRPr lang="sr-Latn-RS" dirty="0">
              <a:solidFill>
                <a:schemeClr val="tx1"/>
              </a:solidFill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Troškovi trenutne operacije:</a:t>
            </a:r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50 jedinica</a:t>
            </a:r>
          </a:p>
          <a:p>
            <a:pPr algn="ctr"/>
            <a:endParaRPr lang="sr-Latn-RS" dirty="0">
              <a:solidFill>
                <a:schemeClr val="tx1"/>
              </a:solidFill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Odobriti naplatu</a:t>
            </a:r>
          </a:p>
          <a:p>
            <a:pPr algn="ctr"/>
            <a:endParaRPr lang="sr-Latn-RS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2040" y="2564904"/>
            <a:ext cx="3168352" cy="266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TANGER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8456" y="4890762"/>
            <a:ext cx="999728" cy="266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2240" y="4890762"/>
            <a:ext cx="999728" cy="266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25" y="3933056"/>
            <a:ext cx="30538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841" y="2708920"/>
            <a:ext cx="7408333" cy="3450696"/>
          </a:xfrm>
        </p:spPr>
        <p:txBody>
          <a:bodyPr/>
          <a:lstStyle/>
          <a:p>
            <a:r>
              <a:rPr lang="sr-Latn-RS" dirty="0" smtClean="0"/>
              <a:t>Vizuelna predstava stanja</a:t>
            </a:r>
          </a:p>
          <a:p>
            <a:pPr lvl="1"/>
            <a:r>
              <a:rPr lang="sr-Latn-RS" dirty="0" smtClean="0"/>
              <a:t>Status brodskog otpada na svakom sastavu/plovilu koji je u aktivan u sistemu (koji je u Republici Srbiji) dostupan ovlašćenim osobama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Šta je rezultat?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466">
            <a:off x="6219974" y="4544675"/>
            <a:ext cx="458673" cy="9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Mogućnost utvrđivanja</a:t>
            </a:r>
          </a:p>
          <a:p>
            <a:pPr lvl="1"/>
            <a:r>
              <a:rPr lang="sr-Latn-RS" dirty="0" smtClean="0"/>
              <a:t>Ko je odložio otpad  (ime plovila, ENI broj, MMSI)</a:t>
            </a:r>
          </a:p>
          <a:p>
            <a:pPr lvl="1"/>
            <a:r>
              <a:rPr lang="sr-Latn-RS" dirty="0" smtClean="0"/>
              <a:t>Kad je odložio otpad (datum, vreme registrovani u sistemu)</a:t>
            </a:r>
          </a:p>
          <a:p>
            <a:pPr lvl="1"/>
            <a:r>
              <a:rPr lang="sr-Latn-RS" dirty="0" smtClean="0"/>
              <a:t>Gde je odložio otpad (lokacija, operater postrojenja)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Šta je rezultat?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Automatizovana naplata i plaćanje</a:t>
            </a:r>
          </a:p>
          <a:p>
            <a:pPr lvl="1"/>
            <a:r>
              <a:rPr lang="sr-Latn-RS" dirty="0" smtClean="0"/>
              <a:t>Sistem virtuelne vinjete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Šta je rezultat?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530997" cy="248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24208"/>
            <a:ext cx="4127401" cy="284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27784" y="5166593"/>
            <a:ext cx="2448272" cy="29743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72200" y="4869160"/>
            <a:ext cx="720080" cy="59486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9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636912"/>
            <a:ext cx="7848872" cy="1080120"/>
          </a:xfrm>
        </p:spPr>
        <p:txBody>
          <a:bodyPr>
            <a:normAutofit/>
          </a:bodyPr>
          <a:lstStyle/>
          <a:p>
            <a:r>
              <a:rPr lang="sr-Latn-RS" dirty="0"/>
              <a:t>U</a:t>
            </a:r>
            <a:r>
              <a:rPr lang="sr-Latn-RS" dirty="0" smtClean="0"/>
              <a:t>putstva i preporuke kako se RIS može iskoristiti u upravljanju brodskim otpadom</a:t>
            </a:r>
          </a:p>
          <a:p>
            <a:pPr marL="301943" lvl="1" indent="0">
              <a:buNone/>
            </a:pP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Šta je rezultat?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22" y="3573016"/>
            <a:ext cx="539895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097022" y="3913482"/>
            <a:ext cx="1755520" cy="894853"/>
          </a:xfrm>
          <a:prstGeom prst="cloudCallout">
            <a:avLst>
              <a:gd name="adj1" fmla="val 52265"/>
              <a:gd name="adj2" fmla="val 4866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21877"/>
            <a:ext cx="853546" cy="53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4597243" y="3877535"/>
            <a:ext cx="1576686" cy="894853"/>
          </a:xfrm>
          <a:prstGeom prst="cloudCallout">
            <a:avLst>
              <a:gd name="adj1" fmla="val 2728"/>
              <a:gd name="adj2" fmla="val 4866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71" y="4002193"/>
            <a:ext cx="821829" cy="61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380311" y="4207396"/>
            <a:ext cx="1685180" cy="877788"/>
          </a:xfrm>
          <a:prstGeom prst="wedgeEllipseCallout">
            <a:avLst>
              <a:gd name="adj1" fmla="val -49094"/>
              <a:gd name="adj2" fmla="val 5056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71" y="4437112"/>
            <a:ext cx="677069" cy="4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Traženje pravog puta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b="0" dirty="0" smtClean="0"/>
              <a:t>Funkcionisanje RIS sistema</a:t>
            </a:r>
          </a:p>
          <a:p>
            <a:pPr>
              <a:defRPr/>
            </a:pPr>
            <a:r>
              <a:rPr lang="sr-Latn-RS" b="0" dirty="0" smtClean="0"/>
              <a:t>Obaveznost korišćenja RIS-a</a:t>
            </a:r>
          </a:p>
          <a:p>
            <a:pPr>
              <a:defRPr/>
            </a:pPr>
            <a:r>
              <a:rPr lang="sr-Latn-RS" b="0" dirty="0" smtClean="0"/>
              <a:t>Osigurana razmena podataka između učesnika u procesu</a:t>
            </a:r>
          </a:p>
          <a:p>
            <a:pPr>
              <a:defRPr/>
            </a:pPr>
            <a:r>
              <a:rPr lang="sr-Latn-RS" b="0" dirty="0" smtClean="0"/>
              <a:t>Sprovođenje kontrole primene propisa vezanih za RIS i brodski otpad</a:t>
            </a:r>
            <a:endParaRPr lang="sr-Latn-RS" b="0" dirty="0" smtClean="0"/>
          </a:p>
          <a:p>
            <a:pPr>
              <a:defRPr/>
            </a:pPr>
            <a:endParaRPr lang="sr-Latn-RS" b="0" dirty="0" smtClean="0"/>
          </a:p>
          <a:p>
            <a:pPr>
              <a:defRPr/>
            </a:pPr>
            <a:endParaRPr lang="en-US" b="0" dirty="0" smtClean="0"/>
          </a:p>
          <a:p>
            <a:pPr lvl="1">
              <a:defRPr/>
            </a:pPr>
            <a:endParaRPr lang="en-US" b="0" dirty="0"/>
          </a:p>
        </p:txBody>
      </p:sp>
      <p:sp>
        <p:nvSpPr>
          <p:cNvPr id="3" name="AutoShape 2" descr="data:image/jpeg;base64,/9j/4AAQSkZJRgABAQAAAQABAAD/2wCEAAkGBhMSEBUUERISFBUUFBcUFBQUFRUVFBUVFBUVFBUUFBYXHCYeFxkjGRQUHy8gIycpLCwsFR4xNTAqNSYrLCkBCQoKDgwOGA8PGikcHBwsKSwpKSkpKSkpKSkpKSkpKSkpKSkpKSkpKSkpKSwpKSwpKSwpLDEpKSk1KSk1KTIpKf/AABEIAQMAwwMBIgACEQEDEQH/xAAcAAACAwEBAQEAAAAAAAAAAAAABAECAwUGBwj/xABHEAABAwEFBQUFBQYDBgcAAAABAAIRAwQSEyExBUFRYXEigZGhsQYUMnLBB0JSYtEjU4Lh8PEVQ2MlkpOistIkM3N0g7PC/8QAGgEAAwEBAQEAAAAAAAAAAAAAAAECAwQFBv/EACcRAAICAQQDAAEEAwAAAAAAAAABAhESAwQhMRNBUSIjMmFxBUKh/9oADAMBAAIRAxEAPwDpFEIQvtT5shSiUIAiEQpQgCIRClCAIhEKUIAiEQpQgCIUQrIQBWEQrIQBVCshAFUKyEAVQrIQBWEQrIQBWEKyEASoUwi4eCBshEqS1RCQEghTkqwhAEkKIQplMCEK2SiOaViIQiEJjBCEIAFMqEIAmAoQoQBKEIQAIQhAAhCECIUoQgC5CgSrKIUlFhWPVTitOo8FREJUhWXhvGFBZwMqkKYRyBUhQryoIVAQhTCITAhRCtCpUeGguc4NA1JgAdZSbSGTKAudS9pLK510WinPzQD0JyT1C0MfNx7XxrdcDHWFK1IvpjcWu0aKIVoUQqJCEQi6i6mAQiFN1GGlYEQhTdUQgCZUFSFeAkBlKFpcHFQiwo0uKIW1xF1Z2BhCLq1uouJ2BldRdWtxRdRYGcKIWt1RdTsDOEQtLqA1DYGa8T9rVmfRNnD3Oh7C65o0Hj1XZ2t7d0bJWDcPGLDLxMNB1DZ6wvYbG2da7RTFq2iabm1Bep2TDZcpMObSSRJfC+c/yu/elUY8pd/z/B6my2+XMj89WO1dqAGkuIEkAkSQMgcgV9n2bsajRAwqbGG6AXAdozBN53VU9o9j2MmW2emxzSHAgRmM0xs63trNvN1GThwV/wCK3MNXtUx73SlGqNi1ELUIhfQWeUZQiFpdRdRYGZCkK11EIsCpUXVeEXU7ApCIV7qm6lYGcIWl1CLAZuIuJk00Ya58iqF7qLqYuKLiMgowhQWre6jDRkFGFwIuLfDUXEZBRhcSe1rYKFCpVP3GEgcXR2R3khdO4vF/adb7lnpU5/8AMdfPy0tB4keCz1dTGLL045SSPK+y2xXWq3WZtQFwq2gOqE/eAN9x8l+g9u2mMh/XJfLvsfe6rar5ADaFJzud6oLv1Xudt2ySV8juovUfJ7cOFweF9qbRnyXF9kLddtIaTk/s9+s+S6XtFmvMbOlldruDwfNdG0/TaZOt+SZ9Sw0XEzh/TzEow19Up8HhtVwL3EXExhoFNVkKhfDRhpg0kYaMgoWw0XExcU4aMgoXDEXExhqQxGQ0ha6hM3DzQjIdDuCowk1hIwlxZmmIrhKMJN4SMJGYYimEjCTeGjDTzChTDUYSbwkYSMyaFMJfMftcZ+3s4OmG7/7P7L6zhr5n9rFAOr0Gn904d5fl6LDXn+Jvox/I5n2abYwNoMbMMrtNI66mSw8swvo+1n5lfDdn1yKtN2jhUB7x/ZfXq20hVpNqT8TQTyO/zXj6yrk9GJwttHLovL0j2+9drbtp7J6LzFGtk8zo0x4KtNFSPt9OlkMtzfT+RVsJY+zloxbHQf8AipNnrEesro4S9yM+EePJcimEpwk1hoFNVmTQrhIw03hqMNGYUK4ajDTgpow0ZjxE8NSKabwkCkjMKFcJCawkJZioewkYScw0YS4szpxEsNGEnMHkjCR5B4CeEowU7hIwkeQWAlgowU7hIwkeQMBLCXzD7WaUWil/6B8nlfWzSXzX7X7JFWzO3FlVnm0/UrPUlao001Uj5VZ2dto/1JnqLxXtNjW39m6mdzrw79y8fZADWEaNvnwMBdqwk38twJPfxXNNWjsiRturquI50UnniI8SE7ta0knTeuXbKhwY4ujwH9k4ols+6/Z7S/2ZZp/B9TC9FgrH2Z2caVis9M6tosnqWgkea6eEutTpHFKPIlgowk7hIwlXkFgJYSMFO4SMJHkDASwUYKdwkYSPIGAlgqcFOYSMJHkDATwUJzCQlmGA9hqMNM5ckZclxZM7cULYaMJM5cQjLkjJhihbCRhJnLkjLkjJixQthIwkzlyRlyRkwwQrgrwH2zWVxsdFzBLhaGtH/wArXsjxur6TkvGfa9T/ANk1Xt1pPo1RGvYqsJ8pQ5MpRR8XpezFoszhTr0yKrgCGfEQNwMb12HbNwWQ4y85u5flX1P31loszK7QP2tMPDoEgnUT1lfMvaWtDissrNK4PIW6qL+i7vsL7H1Lfa6JuH3elUvVnH4ezBDOZMDuK8zandpfcvsOs8bNc4/ftFQieDQ1n/5K2fCMz3Ipeg/T0hGCmhHEIy5JZMnBCuEjBTcDkiBxRmx4IUwUYKbgcVGXEIzYYIVwUYKay5KYHJGbDBCmCjBTcDkoy5IzYYIVwVKZy5KUZsMEef8AfOaPfOa5GOo94XqeFHi5y+nYFsR73zXHx0e8FPwoM5fTse981HvnNcg1yoxkeAeUvp2Pe+aPfDxXH94QKyPCLKX07HvnNcL27r39mWtv+g8+An6LU114b7QPbttNlSy0hee5pZUJGTGu1A4kgqJ6SiuTXSc3JUbfZz7Qh+zcE5vpOLQN90i8PqvMe1VtN4iIKy+yW1Bu0QwmBUpPaBxcBLfRdHaWwX1rXVYwTdlxk6Ab15UY/qYnsSdRs8Mbz3AAEkmAOZ3L9EeyNi90sVGiTm1su+Z5vu83FfGtkWdmPRO4vaT0nRfYzX6rv0NNTODdSaqjs++c1HvnNcf3hSa66fAcWUvp1/fean3zmuNjqPeOaPCgykdn3zmj33muR7woNpR4RZS+nZ985o985rjG0INcp+AM5fTse+c1PvnNcUWlT7wjwBnL6dn31SuKbShHgDOX0VxeariTvWOJzUXxxjwXbQDQq5Kgqc1lQa57g1gvE7t/gvRWb2ReYv1AOIaJI8VjqasNP9zNYaMp9I4WLwUl/Nesp+yNIa33d8ei3pezdBv+U0/NLvVcz3umukzZbOb7o8Xe3SVrTs9R3wsef4SvdU7IxohrGiOAC2w1jLfP0jZbL6zxDNjV3aUyOphLW77NqdodetFKkXD70kOPUjVe5o2i9pMXiNeG9YvrPL2hoAYQS4nPIbllLdzl6RrHaxjymz5ztr2OOzxRfYrEKrxWBOEMw0DMFzjOa42x9k7SNqfVOzngPYWQ6o1sTod+S+outdYV2xOFUGQIALSE5tXaraTDBBeBIbvK53qNyy9m3jSWPo+SWH7IdoBzHOqWVt0gxec7MGdy+j0vZ7IXqlOY3SRlqRJ5pjaGJUoi4SCaRdkYzOmi87s9l91xr3FwDRJzgNLWv/6SqjOS6YShGXaOxU2HQYC6pWMN1iAMlg+pYmNa4ue5rjAMkjvCX29hik4km7ddd/M538guJYLMa1IUgTeaSY5ZEeSrOT9snxxXpHqK9us1OjiMogmJAOusLgVva92d2hSbl2TEkFO0KQe14dldBgcAAIHiuI+xhsggyWX2cNc5U2/o3FfDOnt0ki/A3ZCAuk2oNfBcF9AEzzkcB/X1TVKuWgDXln9F2aO4wVS5OXW2+XMeDp4n81bE71aw4LwZfhmMhALSesSlq0tO7qDkei7oa0J9HJLQnDs3xECol753EeKrjDeD3aLajGhwFCSNU/0VKKCjIHjOeuYAXVsFjoOIDqxj8sA/VcPFEZf9JjzCk1ABo6eQI9QonFyXdFp0z6dsuyUabYpXeZ1J6lPhfKrPtRzD2S5p4dr9F3rD7UVY1nm8ED0Xkauznd3Z6WluI1VUe5ULy9D2wz7QaflvD1Cdp+1VM6gjiZb+q5npTXo6FqxZ24SlK0kuc10D8PMKlLbdJ2jli6303PBBzG9ThL4Vmhuz0oEAQIjv4rXDB7lRlsYdCFc12/iHilTHaK1mZh0wBu3Lxe0WzfqwXODuyJnMHL+y9barWwiC4Rv6LhXqLG3Q8Q53aM6dOCqKE2hD2crVSx18EMIutO8EuJc3rmU/sjZGG99UiGPvZTm29B7wop7Us7HiHNLRvkCDxS1t9oab2kYggHsjXPmeCvF+ickhj2msoqMpMZduhwvHgNBKW2Ls0Uw6o0OvvN2XCA0NOscwFSl7R0maiZEGBkQdUtbPaoPAutI6HUDj3JqEic0Obdst2q17I7bNxy6nzSe27KMKm4O7TGxAOoOoXN2h7ROLLsNAjfJI6ZJC1badcgPbpuaZ8StFpMT1EO/4fleOhbAA4iJV6dB7Zc0ARxIkAjMLgv2nUIjEJ74+iybXcZvOOesEraO3b9mMtdL0dmm0AnMRzOa0ba2DK8TORAiPPRcWmW/iTFJ44j6+q6obaMXbOaW4kzsOtFMfccOrgP1Sra2eh5doR6LNkjMXvL6kqj628yeQursSro5m2+TfFPLz/RCVFUHO4e9/81KYgdVJ1axvWrHkqOtNP8TSY3Pc70WIrknJtM8z+pWhr1DkMJu7sxeQM1Lvwt75d9UNqGc3OHK6fVYmsRm57+eRhZvtbP3tRxn4c1LGjqC1je1zzGWpHgFdm0ANAxnG8NPFcylWqkxTY6Ncx68UxSdaNQ9jDuBuAHuJWTiaZM2q7UH7yPkj1nJQy2s41Dn+MSqm1VB8TgTxa1krP36oT2nR1aAVDgUpseoWt09ljjzL48ypftdwdF2mDzqZ+K5lXaLB8bmvPAxnv7km7alJwyotgHjlByOem9YygvhamztWraR+9Ua0cBUEeO9cevtEk9l4GeZOYjuCwftem2QKdADQEubInmBmufadu3pBuniGjLLiVzs2tnTs+1QcsRhzjNp17gtqRk5Clmd1Ro+q4rNt0g4fshMcIHUcV0r7STFKk8gaR2s/BawjZDkNWkuiC2nlwLnZd2QKrQcRkQW8xmljbC2Q8XMsgL0dMpVaddnPPUgR6rVQszcqH61Rx3kxlJak7RWyEvHooeGn4c/mcAsXMaNXDxlXgLJkX+nimKI4AH+NqVxBuk90BXbXZvAHVbRRk2PjmyOZMqRUaN/hA9UtTqMOjx45eq0NZo1dPQn1WiIYywkmG3j0InvWopOGsCOLJK54tzDlcfHV0eSHWqnOTByBc9PsR0xa2fiZ/wANC5otf+iz/eQjEVmziHj4ajvmOXSZVDRY374ZyBBPSQsq9KgNzXdXOB8AYWYtTGjs0qc7rpBP/NKQxkWNhHZeB1Lp8Ey2jViBXEcGtA8yuWa9R2oY0cwz6QUYF7N1YdASB+iHfsODpOstXfVvDiaob6KrLBOlOmTvJe589+gSgsRAyqCPnA9Csfd+DL35g95U0VY9U2eWnNlNpP4Xn1UiwOIJ7YGnxzPRKWaq7jUy5tcPMCFd1mY4zVqVc/ugtgdyVMCteg1ph9Ro3XXXXOPcM0PsILYaylH5gfKcgoY2y0wb1R4GoBAzHPQnxSlr2nROTGvc0AxLQ0abiJJHesZtGsUzdtmc34brgNIuZHfqPNZ1bwBIc0xucGZcZOUhcqpani8KQeGnKWkzHAXtyzr0iYMP+GAS5zs/NcjVs3ukNPtDibz3NgR2QKeR3ZnQa6Jl219JpUXDiTw5hcinZ3TMGPnJHXl0XQFuYAGVhSfua4NF4A7i7KFceCG7OgKtN4vNpbs7roHhKMIR2aU8if5pdjaN2BSPEE5juP0WjLsdlpPINyXVGqMnZsY/ckdNPVZhzRo2D0VHVY/yo6k+kqvvT912PDzhaUybRcxzPUkeS1ZaAPuEc4aVi11T8LD3z9Vo0A/GynPT6hNKiWaC10zqAf4M/wCS0pW8N+AXeZGXgsg1m4Um9T/3SoBbMh7QfyFv6KyR1m0KxGRpO8PRT75Ub8Q7mhvmUg6oD8T6hjTf3AjRWwG6tc48Q5pIHfKAGP8AEW/hd/uD/tQqi0O3VWgcJepSAyp7RDMhQpH5gQ7wk+qmpbKpOVGOQBiO9It2i5vwwM9Q0SrjaZ3ueT0b6AI/oQ2HVifgpA82h59FD6VU6uIjgwNASZt9WficBxAz8AFYOZHbNdx+RoHiSj+xmrSG76hJ1hzQPMFWoVbRdmn2QPwkXu9FmtNButN7vmc1FfadFxhlF3MA/QJMaMq1S0Oyc55j8wyVK1ne2DVqbtA+8ehjRaired2aFRoO+CZ7kxVbQYB/4d873OaQCekyjIMTmOtFAEnBLi0T23ktiOUKXW6rVgMYxoObWgujskHjC6jLbLSALLTHFzHCFzdobRJ7IfTc0AhzmtiJ1LROYXPqf0axDDrCXONM6vIJZeHI5aJX/HKjiLt0cS3+oKTDg511jZGt6IJ+btHXgqVmkg3WloGuRM8xAXK6ZurQ063PIIdejWWAZzxB9Qsn0mNIDnPEjIlofnwhVoUnBpdce4HLUDpBKdsuzW1Be/a6CIDSW8ZAMkK01VIinZWjYjkadUzPaaQGkDpPGE6LPU3vgcc/NJHZFRrppgE8YgnrOnVbU6TyJeLvV36GF1aa+mUzcWVx1JI4giPBW9yAE34HP+RzWBluhHgCqOc06lwPJuS1Is1DwPvd4AAWrrVOWIe4SB5JQUZ+9P8AW9b07PvzHQGE1RNl6dNh+9J/MwR6yrupUwe04fwsHlKyApg9q6es+kLalUpb46SPKdEwIFmpZxUqRwutHmSmadKnH7OtUBjMfsyUrXtTJyd3Ej1AWFZtM532fKJP0RQHVu1BljP/AOEVK4os7f3jP+b9EJUhWNgT8Yung1o+qabgNGbZdxzB8Al6laro8mPwmJ9Via17JuG3iRHmZySGdJtuYBDKRvak5tHffSlo2gCO017uRcIHRKCygntWimOU3ukpqnsEfertJOkEICxIVTPYaB1IWln2m5hyJHykeqbr+zj2CXOYAd7iPqlnWJo1qs/gbPiqTTFReptmo7MucBu3R4LM7ZdnLiTxEHxkKr7PTIjEeTwIN3wCpSsZIkMqPaZHw3R4pOh8iVd7nyb0knOcyeUDKFeyVLpJa0S3IkgQBwzW1ptJADGmnSAcGkAgv6EiUVaT2Mh7XNpkx28rwOWQJzXO/wAXZsuUUFtI0FMm9Pwjzjcpq7UqOEdiN4AjwSdGpDtezvAIvEDdI0Q5xIgZSTpn0z3qGlL/AFBNr2Xp2lzBIuyMwDGR5EqaO0nOdDapa52RO79CqEyCCCcs8t/LksMRurQCQBkEuIlO2dZhIGb288jnzgaqrjG9pH5RPluWNlqscMy8bicgAT+GdU+x93JrweOnmV0xmn0ZOIqLQfujL5YVsdw1Cex2jNwHWR5KptczAbHUDxCrL+BYmHvJGYpnlv8AMKrLTVmRTJ7pBV3bUj4SO6Poqu2wXZOaD0yPiECNvfDPaoU+cgt/khlSz6OpxnxvDySzrY06tcOrjCqH0t4B+WfBUSdE2ShmWRHPP1zVZpR8dIDjne7xwXPbVj4SW8olW/aalj3A/kkeiQxyKf76z94fKEqP/bv8D+iEhlTbZEOk8BMeiyxAeXd6qrrMfwgcyUYMCbzVRJtTqkTccc+X6qGiprJ8Vi2kN/rkpdZ3bhluyJCBGhrSe04zzJP6pmjZ6Z/zgD8pI8UtZ6NUZNLgT3KKt+O089Ev+DOm2z0hE2im3m0Eu70o7aTr0B7njdJgR3pEPA0veAWmGIE1BPAAkpMY0NrlgNxjO9jS2eQiJXPtNCpWl7g6CRnGUnSADkr1WsA7JLjOl2AFDaTnOI0blroDx59yznCy4yKVKpZDbgugdoQAQeJ3nvKyNcHI3RG8ZQOMStTSBJh4kb4Paj8IIz71UUGiIc6dZDZjkTMTyXG+Gb9ro1p12NE07zgcnEsyB3TOq0o1KV685oIOouho6iUpWd+7a/m5zhn1GkckxTYwjtMuu43jHW7otNPTt88kzlSL1zSI7FOP4pPglrLULNCc9QN/Wd6b90jPtRxAhYl7Zh7ZAMhzQWv79xXS0l0Ypt9mgtAOuvEf1qpNJkS6T3/ogvp5XQ8EcwPEDIoxc5/T9FonZLKPpsPwk95gKgpcb3UZhMCoT90DoD5qcNw+F0+KYjEURuJcehW7aMDtUDHHQ+a0ZYajhIM+CxtBLcntI5ucY7hMIGAc2cuxzJJTlLab6YEPDm8FyyJyBPjkqloHHxRQjru29+X1QuTeP4T5oSoLY9YGAyTnAVrOwGZ4oQmBnUaJUUnkuEknqZQhAi1otbj2ScuAAHouzsOysLZLWk8wCoQpZSNNpsFOnepta055wD6ryVRxMEkzfA7uihCgpGgOfeVrWd2SfwglvLJQhX6JXYpVEWcPGTr2u9Jkw4xvzKhC4ZdnXHocpuIddBMRMTvTmO4tglCF1aP7Tn1ewx3ayVm6qTqZQhaElzTELNxiFCFRA0ys4DIkK5tbzkXZdyEKWNC1WsRoTknLHanZyQct4B9QhCQxetr1K6FGxsNIuLe1OufJCFYiW0xH8yhCEgP/2Q=="/>
          <p:cNvSpPr>
            <a:spLocks noChangeAspect="1" noChangeArrowheads="1"/>
          </p:cNvSpPr>
          <p:nvPr/>
        </p:nvSpPr>
        <p:spPr bwMode="auto">
          <a:xfrm>
            <a:off x="155575" y="-1812925"/>
            <a:ext cx="2857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29" y="496552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Cilj i osnovna ideja</a:t>
            </a: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Trenutni </a:t>
            </a:r>
            <a:r>
              <a:rPr lang="de-AT" dirty="0" smtClean="0"/>
              <a:t>status</a:t>
            </a: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Razrada kroz nove ideje</a:t>
            </a: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Očekivani rezultati</a:t>
            </a: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Pitanja i odgovori</a:t>
            </a:r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Sadržaj prezentacije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38" y="4293096"/>
            <a:ext cx="2432443" cy="24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8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6938" y="3429000"/>
            <a:ext cx="6400800" cy="15144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Latn-RS" sz="2400" dirty="0" smtClean="0">
                <a:solidFill>
                  <a:srgbClr val="1E3A6C"/>
                </a:solidFill>
                <a:latin typeface="Calibri" pitchFamily="34" charset="0"/>
              </a:rPr>
              <a:t>Zoran Lukic</a:t>
            </a:r>
            <a:endParaRPr lang="de-AT" sz="2400" dirty="0" smtClean="0">
              <a:solidFill>
                <a:srgbClr val="1E3A6C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1E3A6C"/>
                </a:solidFill>
                <a:latin typeface="Calibri" pitchFamily="34" charset="0"/>
              </a:rPr>
              <a:t>e-mail:</a:t>
            </a:r>
            <a:r>
              <a:rPr lang="sr-Latn-RS" sz="2400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sr-Latn-RS" sz="2400" dirty="0" smtClean="0">
                <a:solidFill>
                  <a:srgbClr val="1E3A6C"/>
                </a:solidFill>
                <a:latin typeface="Calibri" pitchFamily="34" charset="0"/>
                <a:hlinkClick r:id="rId3"/>
              </a:rPr>
              <a:t>zlukic</a:t>
            </a:r>
            <a:r>
              <a:rPr lang="en-US" sz="2400" dirty="0" smtClean="0">
                <a:solidFill>
                  <a:srgbClr val="1E3A6C"/>
                </a:solidFill>
                <a:latin typeface="Calibri" pitchFamily="34" charset="0"/>
                <a:hlinkClick r:id="rId3"/>
              </a:rPr>
              <a:t>@plovput.rs</a:t>
            </a:r>
            <a:endParaRPr lang="en-US" sz="2400" dirty="0" smtClean="0">
              <a:solidFill>
                <a:srgbClr val="1E3A6C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1E3A6C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r-Latn-RS" sz="2400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endParaRPr lang="de-AT" sz="2400" dirty="0" smtClean="0">
              <a:solidFill>
                <a:srgbClr val="1E3A6C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103436"/>
          </a:xfrm>
        </p:spPr>
        <p:txBody>
          <a:bodyPr>
            <a:normAutofit/>
          </a:bodyPr>
          <a:lstStyle/>
          <a:p>
            <a:r>
              <a:rPr lang="sr-Latn-RS" dirty="0" smtClean="0"/>
              <a:t>Hvala na pažnji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8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Cilj i osnovna ideja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538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33587"/>
            <a:ext cx="3371092" cy="25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encrypted-tbn3.gstatic.com/images?q=tbn:ANd9GcQHklUTs34Ewqps11XaJM_yEL69SScj9x2RFf_VKMpex86JIiy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4" y="2765985"/>
            <a:ext cx="3683848" cy="22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37" y="5661248"/>
            <a:ext cx="1352550" cy="895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14" y="5589240"/>
            <a:ext cx="13525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45069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sr-Latn-RS" dirty="0" smtClean="0"/>
              <a:t>Šta je naša ideja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  <a:defRPr/>
            </a:pPr>
            <a:endParaRPr lang="sr-Latn-RS" b="0" dirty="0" smtClean="0"/>
          </a:p>
          <a:p>
            <a:pPr>
              <a:defRPr/>
            </a:pPr>
            <a:r>
              <a:rPr lang="sr-Latn-RS" b="0" dirty="0" smtClean="0"/>
              <a:t>Kako primeniti RIS da bi se poboljšalo upravljanje brodskim otpadom?</a:t>
            </a:r>
          </a:p>
          <a:p>
            <a:pPr>
              <a:defRPr/>
            </a:pPr>
            <a:r>
              <a:rPr lang="sr-Latn-RS" b="0" dirty="0" smtClean="0"/>
              <a:t>Kako da trasiramo put za to?</a:t>
            </a:r>
          </a:p>
          <a:p>
            <a:pPr marL="0" indent="0">
              <a:buNone/>
              <a:defRPr/>
            </a:pPr>
            <a:endParaRPr lang="sr-Latn-RS" b="0" dirty="0" smtClean="0"/>
          </a:p>
          <a:p>
            <a:pPr>
              <a:defRPr/>
            </a:pPr>
            <a:endParaRPr lang="en-US" b="0" dirty="0"/>
          </a:p>
          <a:p>
            <a:pPr marL="0" indent="0">
              <a:buNone/>
            </a:pPr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Cilj i osnovna ideja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788074" cy="180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RS" b="0" dirty="0" smtClean="0"/>
              <a:t>Sagledan je status implementacije i primene RIS-a</a:t>
            </a:r>
          </a:p>
          <a:p>
            <a:pPr>
              <a:defRPr/>
            </a:pPr>
            <a:r>
              <a:rPr lang="sr-Latn-RS" b="0" dirty="0" smtClean="0"/>
              <a:t>Razmotrene ideje u funkciji statusa i prikupljenih saznanja</a:t>
            </a:r>
          </a:p>
          <a:p>
            <a:pPr>
              <a:defRPr/>
            </a:pPr>
            <a:r>
              <a:rPr lang="sr-Latn-RS" b="0" dirty="0" smtClean="0"/>
              <a:t>Ideje pretočene u praktične primere</a:t>
            </a:r>
          </a:p>
          <a:p>
            <a:pPr>
              <a:defRPr/>
            </a:pPr>
            <a:r>
              <a:rPr lang="sr-Latn-RS" b="0" dirty="0" smtClean="0"/>
              <a:t>Primeri će biti isprobani u pilot testovima</a:t>
            </a:r>
          </a:p>
          <a:p>
            <a:pPr>
              <a:defRPr/>
            </a:pPr>
            <a:r>
              <a:rPr lang="sr-Latn-RS" b="0" dirty="0" smtClean="0"/>
              <a:t>Na osnovu iskustava predložiće se </a:t>
            </a:r>
            <a:br>
              <a:rPr lang="sr-Latn-RS" b="0" dirty="0" smtClean="0"/>
            </a:br>
            <a:r>
              <a:rPr lang="sr-Latn-RS" b="0" dirty="0" smtClean="0"/>
              <a:t>smernice za primenu RIS</a:t>
            </a:r>
            <a:endParaRPr lang="en-US" b="0" dirty="0" smtClean="0"/>
          </a:p>
          <a:p>
            <a:pPr marL="0" indent="0">
              <a:buNone/>
            </a:pPr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smo radili i šta ćemo raditi?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729880" cy="20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Trenutno stanje RIS-a u regionu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18144"/>
              </p:ext>
            </p:extLst>
          </p:nvPr>
        </p:nvGraphicFramePr>
        <p:xfrm>
          <a:off x="251520" y="2420888"/>
          <a:ext cx="8640960" cy="398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08112"/>
                <a:gridCol w="792088"/>
                <a:gridCol w="864096"/>
                <a:gridCol w="864096"/>
                <a:gridCol w="792088"/>
                <a:gridCol w="936104"/>
                <a:gridCol w="792088"/>
              </a:tblGrid>
              <a:tr h="3235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Austri</a:t>
                      </a:r>
                      <a:r>
                        <a:rPr lang="sr-Latn-RS" sz="1200" dirty="0" smtClean="0"/>
                        <a:t>j</a:t>
                      </a:r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Slova</a:t>
                      </a:r>
                      <a:r>
                        <a:rPr lang="sr-Latn-RS" sz="1200" dirty="0" smtClean="0"/>
                        <a:t>č</a:t>
                      </a:r>
                      <a:r>
                        <a:rPr lang="en-US" sz="1200" dirty="0" err="1" smtClean="0"/>
                        <a:t>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Mađarska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Hrvatska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Srbi</a:t>
                      </a:r>
                      <a:r>
                        <a:rPr lang="sr-Latn-RS" sz="1200" dirty="0" smtClean="0"/>
                        <a:t>j</a:t>
                      </a:r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</a:t>
                      </a:r>
                      <a:r>
                        <a:rPr lang="sr-Latn-RS" sz="1200" dirty="0" smtClean="0"/>
                        <a:t>u</a:t>
                      </a:r>
                      <a:r>
                        <a:rPr lang="en-US" sz="1200" dirty="0" smtClean="0"/>
                        <a:t>m</a:t>
                      </a:r>
                      <a:r>
                        <a:rPr lang="sr-Latn-RS" sz="1200" dirty="0" smtClean="0"/>
                        <a:t>unija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Bugar</a:t>
                      </a:r>
                      <a:r>
                        <a:rPr lang="sr-Latn-RS" sz="1200" dirty="0" smtClean="0"/>
                        <a:t>sk</a:t>
                      </a:r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AIS </a:t>
                      </a:r>
                      <a:r>
                        <a:rPr lang="sr-Latn-RS" sz="1200" dirty="0" smtClean="0"/>
                        <a:t>pokrivenost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Lociranje i praćenje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Sistem za upravljanje prevodnicama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Baza</a:t>
                      </a:r>
                      <a:r>
                        <a:rPr lang="sr-Latn-RS" sz="1200" baseline="0" dirty="0" smtClean="0"/>
                        <a:t> podataka o trupovima plovila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Da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sr-Latn-RS" sz="1200" b="1" dirty="0" smtClean="0"/>
                        <a:t>OBAVEZNA</a:t>
                      </a:r>
                      <a:r>
                        <a:rPr lang="sr-Latn-RS" sz="1200" b="1" baseline="0" dirty="0" smtClean="0"/>
                        <a:t> PRIMENA RIS-a</a:t>
                      </a:r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DA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DA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DA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odloženo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DA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NE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b="1" dirty="0" smtClean="0"/>
                        <a:t>NE</a:t>
                      </a:r>
                      <a:endParaRPr lang="en-US" sz="1200" b="1" dirty="0"/>
                    </a:p>
                  </a:txBody>
                  <a:tcPr/>
                </a:tc>
              </a:tr>
              <a:tr h="29282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23557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Da li se RIS koristi u</a:t>
                      </a:r>
                      <a:r>
                        <a:rPr lang="sr-Latn-RS" sz="1200" baseline="0" dirty="0" smtClean="0"/>
                        <a:t> procesima upravljanja brodskim otpadom?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Pružanje informacija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</a:t>
                      </a:r>
                      <a:r>
                        <a:rPr lang="sr-Latn-RS" sz="1200" dirty="0" smtClean="0"/>
                        <a:t>robni</a:t>
                      </a:r>
                      <a:r>
                        <a:rPr lang="sr-Latn-RS" sz="1200" baseline="0" dirty="0" smtClean="0"/>
                        <a:t> period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NE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216024" y="2708920"/>
            <a:ext cx="9540552" cy="648072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2536" y="5229200"/>
            <a:ext cx="9540552" cy="504056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RIS - FUNKCIJA KONTROLE I NADZORA</a:t>
            </a:r>
          </a:p>
          <a:p>
            <a:r>
              <a:rPr lang="sr-Latn-RS" dirty="0" smtClean="0"/>
              <a:t>RIS – FUNKCIJA PODRŠKE NAPLATI I PLAĆANJU</a:t>
            </a:r>
          </a:p>
          <a:p>
            <a:r>
              <a:rPr lang="sr-Latn-RS" dirty="0" smtClean="0"/>
              <a:t>RIS – FUNKCIJA PRUŽANJA INFORMACIJE O MESTIMA ZA ODLAGANJE OTPADA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Razrada ideja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Isprobati RIS u vezi ideja Co-Wanda projekta</a:t>
            </a:r>
          </a:p>
          <a:p>
            <a:r>
              <a:rPr lang="sr-Latn-RS" dirty="0" smtClean="0"/>
              <a:t>Uputstva i smernice za primenu na bazi stečenih iskustava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Razrada ideja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908505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72200" y="4509120"/>
            <a:ext cx="135632" cy="135632"/>
            <a:chOff x="2526272" y="6494280"/>
            <a:chExt cx="135632" cy="135632"/>
          </a:xfrm>
        </p:grpSpPr>
        <p:sp>
          <p:nvSpPr>
            <p:cNvPr id="9" name="Oval 8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>
            <a:stCxn id="30" idx="1"/>
          </p:cNvCxnSpPr>
          <p:nvPr/>
        </p:nvCxnSpPr>
        <p:spPr>
          <a:xfrm>
            <a:off x="6045856" y="4409093"/>
            <a:ext cx="325184" cy="1580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892752" y="5157192"/>
            <a:ext cx="135632" cy="135632"/>
            <a:chOff x="2526272" y="6494280"/>
            <a:chExt cx="135632" cy="135632"/>
          </a:xfrm>
        </p:grpSpPr>
        <p:sp>
          <p:nvSpPr>
            <p:cNvPr id="25" name="Oval 24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7517504" y="5065015"/>
            <a:ext cx="360040" cy="1300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68344" y="4978900"/>
            <a:ext cx="618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ROVINARI</a:t>
            </a:r>
            <a:endParaRPr lang="en-US" sz="7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45856" y="4309065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A ROSA MIA</a:t>
            </a:r>
            <a:endParaRPr lang="en-US" sz="7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02012" y="3910932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PRESLAV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4165049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TANGER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56359" y="2924944"/>
            <a:ext cx="135632" cy="135632"/>
            <a:chOff x="2526272" y="6494280"/>
            <a:chExt cx="135632" cy="135632"/>
          </a:xfrm>
        </p:grpSpPr>
        <p:sp>
          <p:nvSpPr>
            <p:cNvPr id="40" name="Oval 39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51920" y="2724889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>
                <a:solidFill>
                  <a:schemeClr val="accent3">
                    <a:lumMod val="50000"/>
                  </a:schemeClr>
                </a:solidFill>
              </a:rPr>
              <a:t>DUNAV 7</a:t>
            </a:r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96319" y="2724889"/>
            <a:ext cx="360040" cy="22273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374356" y="4499361"/>
            <a:ext cx="135632" cy="135632"/>
            <a:chOff x="2526272" y="6494280"/>
            <a:chExt cx="135632" cy="135632"/>
          </a:xfrm>
        </p:grpSpPr>
        <p:sp>
          <p:nvSpPr>
            <p:cNvPr id="46" name="Oval 45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999553" y="4477389"/>
            <a:ext cx="360040" cy="580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90144" y="4309065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SPEED</a:t>
            </a:r>
            <a:endParaRPr lang="en-US" sz="7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14116" y="3028016"/>
            <a:ext cx="135632" cy="135632"/>
            <a:chOff x="2526272" y="6494280"/>
            <a:chExt cx="135632" cy="135632"/>
          </a:xfrm>
        </p:grpSpPr>
        <p:sp>
          <p:nvSpPr>
            <p:cNvPr id="52" name="Oval 51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68216" y="2868905"/>
            <a:ext cx="71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00" b="1" dirty="0" smtClean="0"/>
              <a:t>PHOENIX</a:t>
            </a:r>
            <a:endParaRPr lang="en-US" sz="7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316299" y="3116376"/>
            <a:ext cx="360040" cy="1686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283968" y="4066219"/>
            <a:ext cx="162806" cy="154869"/>
            <a:chOff x="2526272" y="6494280"/>
            <a:chExt cx="135632" cy="135632"/>
          </a:xfrm>
        </p:grpSpPr>
        <p:sp>
          <p:nvSpPr>
            <p:cNvPr id="58" name="Oval 57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99992" y="4221088"/>
            <a:ext cx="162806" cy="154869"/>
            <a:chOff x="2526272" y="6494280"/>
            <a:chExt cx="135632" cy="135632"/>
          </a:xfrm>
        </p:grpSpPr>
        <p:sp>
          <p:nvSpPr>
            <p:cNvPr id="61" name="Oval 60"/>
            <p:cNvSpPr/>
            <p:nvPr/>
          </p:nvSpPr>
          <p:spPr>
            <a:xfrm>
              <a:off x="2555776" y="6525344"/>
              <a:ext cx="72008" cy="72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526272" y="6494280"/>
              <a:ext cx="135632" cy="135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itle 2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8712968" cy="1080120"/>
          </a:xfrm>
        </p:spPr>
        <p:txBody>
          <a:bodyPr/>
          <a:lstStyle/>
          <a:p>
            <a:r>
              <a:rPr lang="sr-Latn-RS" dirty="0" smtClean="0"/>
              <a:t>Vizuelna predstava stvarnosti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1484</TotalTime>
  <Words>588</Words>
  <Application>Microsoft Office PowerPoint</Application>
  <PresentationFormat>On-screen Show (4:3)</PresentationFormat>
  <Paragraphs>205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Wellenform</vt:lpstr>
      <vt:lpstr>CO-WANDA  Act 5.1  Radionica za zainteresovane strane  Šta god radili od RIS-a pobeći nećete   Zoran Lukić, Plovput</vt:lpstr>
      <vt:lpstr>Sadržaj prezentacije</vt:lpstr>
      <vt:lpstr>Cilj i osnovna ideja</vt:lpstr>
      <vt:lpstr>Cilj i osnovna ideja</vt:lpstr>
      <vt:lpstr>Šta smo radili i šta ćemo raditi?</vt:lpstr>
      <vt:lpstr>Trenutno stanje RIS-a u regionu</vt:lpstr>
      <vt:lpstr>Razrada ideja</vt:lpstr>
      <vt:lpstr>Razrada ideja</vt:lpstr>
      <vt:lpstr>Vizuelna predstava stvarnosti</vt:lpstr>
      <vt:lpstr>Simbolička predstava stvarnosti</vt:lpstr>
      <vt:lpstr>Simbolička predstava stvarnosti</vt:lpstr>
      <vt:lpstr>PowerPoint Presentation</vt:lpstr>
      <vt:lpstr>Tehnička predstava stvarnosti</vt:lpstr>
      <vt:lpstr>PowerPoint Presentation</vt:lpstr>
      <vt:lpstr>Šta je rezultat?</vt:lpstr>
      <vt:lpstr>Šta je rezultat?</vt:lpstr>
      <vt:lpstr>Šta je rezultat?</vt:lpstr>
      <vt:lpstr>Šta je rezultat?</vt:lpstr>
      <vt:lpstr>Traženje pravog puta</vt:lpstr>
      <vt:lpstr>Hvala na pažnji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CO-WANDA Pre-kick off</dc:title>
  <dc:creator>Berger Hans</dc:creator>
  <cp:lastModifiedBy>Zoran Lukic</cp:lastModifiedBy>
  <cp:revision>90</cp:revision>
  <cp:lastPrinted>2012-11-30T16:26:56Z</cp:lastPrinted>
  <dcterms:created xsi:type="dcterms:W3CDTF">2012-09-07T12:28:49Z</dcterms:created>
  <dcterms:modified xsi:type="dcterms:W3CDTF">2014-03-27T09:24:20Z</dcterms:modified>
</cp:coreProperties>
</file>